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3" r:id="rId3"/>
    <p:sldId id="265" r:id="rId4"/>
    <p:sldId id="266" r:id="rId5"/>
    <p:sldId id="298" r:id="rId6"/>
    <p:sldId id="268" r:id="rId7"/>
    <p:sldId id="270" r:id="rId8"/>
    <p:sldId id="271" r:id="rId9"/>
    <p:sldId id="272" r:id="rId10"/>
    <p:sldId id="273" r:id="rId11"/>
    <p:sldId id="275" r:id="rId12"/>
    <p:sldId id="262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74" r:id="rId26"/>
    <p:sldId id="290" r:id="rId27"/>
    <p:sldId id="291" r:id="rId28"/>
    <p:sldId id="292" r:id="rId29"/>
    <p:sldId id="29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2C4BB-C825-438C-B8DF-CB2DEBD51EDA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135A9-8CE0-4283-A139-6F75C0E2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C4A1E8-3BAC-4639-9B14-DC7D18CD803B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0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4371285-7CB1-4FC0-B256-01836E86C3A4}" type="slidenum">
              <a:rPr lang="en-US" altLang="en-US" smtClean="0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3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681F77-6C5A-4FFF-966F-BC9064047F44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2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D733C1-981C-4D5C-A935-AA0053982786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48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4DA449-A182-4730-89F4-4C2ABB035D26}" type="slidenum">
              <a:rPr lang="en-US" altLang="en-US" smtClean="0">
                <a:latin typeface="Arial" panose="020B0604020202020204" pitchFamily="34" charset="0"/>
              </a:rPr>
              <a:pPr/>
              <a:t>20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21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2E3EE9-D435-4EFD-BF83-14FCD04EB494}" type="slidenum">
              <a:rPr lang="en-US" altLang="en-US" smtClean="0">
                <a:latin typeface="Arial" panose="020B0604020202020204" pitchFamily="34" charset="0"/>
              </a:rPr>
              <a:pPr/>
              <a:t>23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06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06BFF4-459B-4D6E-B17D-6234B82FB517}" type="slidenum">
              <a:rPr lang="en-US" altLang="en-US" smtClean="0">
                <a:latin typeface="Arial" panose="020B0604020202020204" pitchFamily="34" charset="0"/>
              </a:rPr>
              <a:pPr/>
              <a:t>28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3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AD36-7EE7-4E7F-AABE-F2C7120175D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75D0-4FCD-45F6-A511-CD2650696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AD36-7EE7-4E7F-AABE-F2C7120175D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75D0-4FCD-45F6-A511-CD2650696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7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AD36-7EE7-4E7F-AABE-F2C7120175D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75D0-4FCD-45F6-A511-CD2650696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EB72C-37D0-4DC1-BB7E-0355481433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36191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AD36-7EE7-4E7F-AABE-F2C7120175D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75D0-4FCD-45F6-A511-CD2650696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6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AD36-7EE7-4E7F-AABE-F2C7120175D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75D0-4FCD-45F6-A511-CD2650696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6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AD36-7EE7-4E7F-AABE-F2C7120175D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75D0-4FCD-45F6-A511-CD2650696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AD36-7EE7-4E7F-AABE-F2C7120175D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75D0-4FCD-45F6-A511-CD2650696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6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AD36-7EE7-4E7F-AABE-F2C7120175D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75D0-4FCD-45F6-A511-CD2650696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5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AD36-7EE7-4E7F-AABE-F2C7120175D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75D0-4FCD-45F6-A511-CD2650696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AD36-7EE7-4E7F-AABE-F2C7120175D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75D0-4FCD-45F6-A511-CD2650696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AD36-7EE7-4E7F-AABE-F2C7120175D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75D0-4FCD-45F6-A511-CD2650696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4AD36-7EE7-4E7F-AABE-F2C7120175D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575D0-4FCD-45F6-A511-CD2650696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7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hyperlink" Target="http://vietnam.vnanet.vn/VNP_Upload/News/2008-8/18/0808Ec05L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9646" y="3654101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58448" y="978225"/>
            <a:ext cx="100663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TRỰC TUYẾN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775440" y="3646683"/>
            <a:ext cx="6055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vi-V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</a:t>
            </a:r>
            <a:r>
              <a:rPr lang="vi-V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152400"/>
            <a:ext cx="8305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Thành phố Lạng Sơn</a:t>
            </a:r>
          </a:p>
        </p:txBody>
      </p:sp>
      <p:pic>
        <p:nvPicPr>
          <p:cNvPr id="13315" name="Picture 9" descr="dong-dang-lang-s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066800"/>
            <a:ext cx="8915400" cy="5791200"/>
          </a:xfrm>
          <a:noFill/>
        </p:spPr>
      </p:pic>
    </p:spTree>
    <p:extLst>
      <p:ext uri="{BB962C8B-B14F-4D97-AF65-F5344CB8AC3E}">
        <p14:creationId xmlns:p14="http://schemas.microsoft.com/office/powerpoint/2010/main" val="2059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1433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 smtClean="0">
              <a:latin typeface="Calibri" panose="020F0502020204030204" pitchFamily="34" charset="0"/>
            </a:endParaRPr>
          </a:p>
        </p:txBody>
      </p:sp>
      <p:pic>
        <p:nvPicPr>
          <p:cNvPr id="14340" name="Picture 2" descr="C:\Users\welcome\Desktop\Lạng Sơ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4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welcome\Desktop\nangtothi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8991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8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angtothiresize7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24000" y="4919664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</a:rPr>
              <a:t>Núi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Tô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Thị</a:t>
            </a:r>
            <a:r>
              <a:rPr lang="en-US" altLang="en-US" sz="2400" b="1" dirty="0">
                <a:solidFill>
                  <a:srgbClr val="0000FF"/>
                </a:solidFill>
              </a:rPr>
              <a:t> ( hay </a:t>
            </a:r>
            <a:r>
              <a:rPr lang="en-US" altLang="en-US" sz="2400" b="1" dirty="0" err="1">
                <a:solidFill>
                  <a:srgbClr val="0000FF"/>
                </a:solidFill>
              </a:rPr>
              <a:t>còn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gọi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núi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Vọng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Phu</a:t>
            </a:r>
            <a:r>
              <a:rPr lang="en-US" altLang="en-US" sz="2400" b="1" dirty="0">
                <a:solidFill>
                  <a:srgbClr val="0000FF"/>
                </a:solidFill>
              </a:rPr>
              <a:t>). </a:t>
            </a:r>
            <a:r>
              <a:rPr lang="en-US" altLang="en-US" sz="2400" b="1" dirty="0" err="1">
                <a:solidFill>
                  <a:srgbClr val="0000FF"/>
                </a:solidFill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xưa</a:t>
            </a:r>
            <a:r>
              <a:rPr lang="en-US" altLang="en-US" sz="2400" b="1" dirty="0">
                <a:solidFill>
                  <a:srgbClr val="0000FF"/>
                </a:solidFill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</a:rPr>
              <a:t>tảng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đá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gắn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truyện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cổ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tích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nàng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Tô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Thị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bồng</a:t>
            </a:r>
            <a:r>
              <a:rPr lang="en-US" altLang="en-US" sz="2400" b="1" dirty="0">
                <a:solidFill>
                  <a:srgbClr val="0000FF"/>
                </a:solidFill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</a:rPr>
              <a:t>thuỷ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chung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đứng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chờ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chồng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đánh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trận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phương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Bắc</a:t>
            </a:r>
            <a:r>
              <a:rPr lang="en-US" altLang="en-US" sz="2400" b="1" dirty="0">
                <a:solidFill>
                  <a:srgbClr val="0000FF"/>
                </a:solidFill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</a:rPr>
              <a:t>Chờ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mãi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nàng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</a:rPr>
              <a:t>hoá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đá</a:t>
            </a:r>
            <a:r>
              <a:rPr lang="en-US" altLang="en-US" sz="2400" b="1" dirty="0">
                <a:solidFill>
                  <a:srgbClr val="0000FF"/>
                </a:solidFill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</a:rPr>
              <a:t>Vì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thế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nên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đời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cũng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gọi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tảng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đá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nàng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Tô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Thị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9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hua_tam_t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5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cuah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75000"/>
            <a:ext cx="4953000" cy="36830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8305800" y="6553200"/>
            <a:ext cx="2362200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ĐỘNG TAM THANH</a:t>
            </a:r>
          </a:p>
        </p:txBody>
      </p:sp>
    </p:spTree>
    <p:extLst>
      <p:ext uri="{BB962C8B-B14F-4D97-AF65-F5344CB8AC3E}">
        <p14:creationId xmlns:p14="http://schemas.microsoft.com/office/powerpoint/2010/main" val="34391021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"/>
          <p:cNvSpPr txBox="1">
            <a:spLocks noChangeArrowheads="1"/>
          </p:cNvSpPr>
          <p:nvPr/>
        </p:nvSpPr>
        <p:spPr bwMode="auto">
          <a:xfrm>
            <a:off x="1524000" y="4419601"/>
            <a:ext cx="5334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ĐỀN TRẤN VŨ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xây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dựng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vua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Thái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Đền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nằm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Tây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thờ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Thánh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Trấn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cs typeface="Times New Roman" panose="02020603050405020304" pitchFamily="18" charset="0"/>
              </a:rPr>
              <a:t>Vũ</a:t>
            </a:r>
            <a:r>
              <a:rPr lang="en-US" altLang="en-US" sz="2800" b="1" dirty="0">
                <a:solidFill>
                  <a:schemeClr val="hlink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435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>
            <a:fillRect/>
          </a:stretch>
        </p:blipFill>
        <p:spPr bwMode="auto">
          <a:xfrm>
            <a:off x="1524000" y="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7" descr="180px-Tran_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28"/>
          <p:cNvSpPr txBox="1">
            <a:spLocks noChangeArrowheads="1"/>
          </p:cNvSpPr>
          <p:nvPr/>
        </p:nvSpPr>
        <p:spPr bwMode="auto">
          <a:xfrm>
            <a:off x="6705600" y="6248401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TƯỢNG THÁNH TRẤN VŨ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15297699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otay1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hotay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449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524000" y="5657850"/>
            <a:ext cx="89916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Mặt nước Hồ Tây ở Hà Nội phẳng lặng và trong như  gương</a:t>
            </a:r>
          </a:p>
        </p:txBody>
      </p:sp>
    </p:spTree>
    <p:extLst>
      <p:ext uri="{BB962C8B-B14F-4D97-AF65-F5344CB8AC3E}">
        <p14:creationId xmlns:p14="http://schemas.microsoft.com/office/powerpoint/2010/main" val="14722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duong%20vo%20xu%20nghe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1"/>
          <p:cNvSpPr txBox="1">
            <a:spLocks noChangeArrowheads="1"/>
          </p:cNvSpPr>
          <p:nvPr/>
        </p:nvSpPr>
        <p:spPr bwMode="auto">
          <a:xfrm>
            <a:off x="3657600" y="6211888"/>
            <a:ext cx="4495800" cy="6461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Đường vô xứ Nghệ…</a:t>
            </a:r>
          </a:p>
        </p:txBody>
      </p:sp>
    </p:spTree>
    <p:extLst>
      <p:ext uri="{BB962C8B-B14F-4D97-AF65-F5344CB8AC3E}">
        <p14:creationId xmlns:p14="http://schemas.microsoft.com/office/powerpoint/2010/main" val="11307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cs typeface="Times New Roman" panose="02020603050405020304" pitchFamily="18" charset="0"/>
            </a:endParaRPr>
          </a:p>
        </p:txBody>
      </p: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3124200" y="32004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800" b="1">
              <a:cs typeface="Times New Roman" panose="02020603050405020304" pitchFamily="18" charset="0"/>
            </a:endParaRPr>
          </a:p>
        </p:txBody>
      </p:sp>
      <p:pic>
        <p:nvPicPr>
          <p:cNvPr id="21508" name="Picture 37" descr="song l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/>
          <a:stretch>
            <a:fillRect/>
          </a:stretch>
        </p:blipFill>
        <p:spPr bwMode="auto">
          <a:xfrm>
            <a:off x="152400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38"/>
          <p:cNvSpPr txBox="1">
            <a:spLocks noChangeArrowheads="1"/>
          </p:cNvSpPr>
          <p:nvPr/>
        </p:nvSpPr>
        <p:spPr bwMode="auto">
          <a:xfrm>
            <a:off x="1981200" y="6211888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Cảnh non xanh nước biếc ở xứ Nghệ</a:t>
            </a:r>
            <a:endParaRPr lang="en-US" altLang="en-US" sz="4800" b="1" u="sng">
              <a:cs typeface="Times New Roman" panose="02020603050405020304" pitchFamily="18" charset="0"/>
            </a:endParaRPr>
          </a:p>
        </p:txBody>
      </p:sp>
      <p:sp>
        <p:nvSpPr>
          <p:cNvPr id="80905" name="AutoShape 9"/>
          <p:cNvSpPr>
            <a:spLocks noChangeArrowheads="1"/>
          </p:cNvSpPr>
          <p:nvPr/>
        </p:nvSpPr>
        <p:spPr bwMode="auto">
          <a:xfrm>
            <a:off x="6096000" y="0"/>
            <a:ext cx="4572000" cy="1676400"/>
          </a:xfrm>
          <a:prstGeom prst="wedgeEllipseCallout">
            <a:avLst>
              <a:gd name="adj1" fmla="val -29097"/>
              <a:gd name="adj2" fmla="val 9625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Xứ Nghệ: </a:t>
            </a: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Vùng Nghệ An, Hà Tĩnh nói chung.</a:t>
            </a:r>
          </a:p>
        </p:txBody>
      </p:sp>
    </p:spTree>
    <p:extLst>
      <p:ext uri="{BB962C8B-B14F-4D97-AF65-F5344CB8AC3E}">
        <p14:creationId xmlns:p14="http://schemas.microsoft.com/office/powerpoint/2010/main" val="294929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6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 animBg="1"/>
      <p:bldP spid="8090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hoto Sharing and Video Hosting at Photobucket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0" y="57150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FF"/>
                </a:solidFill>
              </a:rPr>
              <a:t>Vịnh Hàn là eo biển ở Đà Nẵng – </a:t>
            </a:r>
          </a:p>
          <a:p>
            <a:pPr algn="ctr" eaLnBrk="1" hangingPunct="1"/>
            <a:r>
              <a:rPr lang="en-US" altLang="en-US" sz="3600" b="1">
                <a:solidFill>
                  <a:srgbClr val="0000FF"/>
                </a:solidFill>
              </a:rPr>
              <a:t>Nơi tiếp giáp với sông Hàn - Đà Nẵng</a:t>
            </a:r>
          </a:p>
        </p:txBody>
      </p:sp>
    </p:spTree>
    <p:extLst>
      <p:ext uri="{BB962C8B-B14F-4D97-AF65-F5344CB8AC3E}">
        <p14:creationId xmlns:p14="http://schemas.microsoft.com/office/powerpoint/2010/main" val="14082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Ghé thăm Di tích danh thắng Tam Thanh - Kênh truyền hình Đài Tiếng nói Việt  Nam - VOV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"/>
            <a:ext cx="914876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 descr="Green marble"/>
          <p:cNvSpPr txBox="1">
            <a:spLocks noChangeArrowheads="1"/>
          </p:cNvSpPr>
          <p:nvPr/>
        </p:nvSpPr>
        <p:spPr bwMode="auto">
          <a:xfrm>
            <a:off x="1508125" y="130176"/>
            <a:ext cx="9144000" cy="9239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5400" b="1">
              <a:solidFill>
                <a:srgbClr val="BFBFBF"/>
              </a:solidFill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9700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17819" y="2382"/>
            <a:ext cx="15097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175"/>
            <a:ext cx="15113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25588" y="5334000"/>
            <a:ext cx="15113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02726" y="5364163"/>
            <a:ext cx="15097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WordArt 4"/>
          <p:cNvSpPr>
            <a:spLocks noChangeArrowheads="1" noChangeShapeType="1" noTextEdit="1"/>
          </p:cNvSpPr>
          <p:nvPr/>
        </p:nvSpPr>
        <p:spPr bwMode="auto">
          <a:xfrm>
            <a:off x="3273426" y="130176"/>
            <a:ext cx="59467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Times New Roman" panose="02020603050405020304" pitchFamily="18" charset="0"/>
              </a:rPr>
              <a:t>CẢNH ĐẸP NON SÔNG</a:t>
            </a:r>
          </a:p>
        </p:txBody>
      </p:sp>
    </p:spTree>
    <p:extLst>
      <p:ext uri="{BB962C8B-B14F-4D97-AF65-F5344CB8AC3E}">
        <p14:creationId xmlns:p14="http://schemas.microsoft.com/office/powerpoint/2010/main" val="6635293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1524000" y="6186489"/>
            <a:ext cx="9144000" cy="5286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0000FF"/>
                </a:solidFill>
              </a:rPr>
              <a:t>Sông Nhà Bè chảy giữa tỉnh Đồng Nai và TP Hồ Chí Minh</a:t>
            </a:r>
          </a:p>
        </p:txBody>
      </p:sp>
      <p:pic>
        <p:nvPicPr>
          <p:cNvPr id="53251" name="Picture 6" descr="song nha 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24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0"/>
            <a:ext cx="8534400" cy="762000"/>
          </a:xfrm>
          <a:solidFill>
            <a:srgbClr val="D7DEF3"/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Cảng Nhà Bè</a:t>
            </a:r>
          </a:p>
        </p:txBody>
      </p:sp>
      <p:pic>
        <p:nvPicPr>
          <p:cNvPr id="552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762000"/>
            <a:ext cx="8534400" cy="5791200"/>
          </a:xfr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53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Đồng Nai</a:t>
            </a:r>
          </a:p>
        </p:txBody>
      </p:sp>
      <p:pic>
        <p:nvPicPr>
          <p:cNvPr id="22531" name="Picture 4" descr="images (1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14400"/>
            <a:ext cx="9144000" cy="5715000"/>
          </a:xfrm>
          <a:noFill/>
        </p:spPr>
      </p:pic>
      <p:pic>
        <p:nvPicPr>
          <p:cNvPr id="56324" name="Picture 4" descr="C:\Users\welcome\Desktop\Property-X-Bien-Hoa-New-City-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9296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8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038600" y="6362701"/>
            <a:ext cx="2743200" cy="4619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Đồng Tháp Mười</a:t>
            </a:r>
          </a:p>
        </p:txBody>
      </p:sp>
      <p:pic>
        <p:nvPicPr>
          <p:cNvPr id="57347" name="Picture 40" descr="dong thap mu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3276600"/>
            <a:ext cx="5403850" cy="3086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2" descr="0808Ec05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9550" flipV="1">
            <a:off x="7354888" y="3930650"/>
            <a:ext cx="22860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9550" flipV="1">
            <a:off x="8153400" y="5105400"/>
            <a:ext cx="205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9550" flipV="1">
            <a:off x="5715000" y="3886200"/>
            <a:ext cx="1981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9550" flipV="1">
            <a:off x="5181600" y="5129213"/>
            <a:ext cx="23622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41" descr="nuoc thap mu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76600"/>
            <a:ext cx="37306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6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3 -0.21805 C 0.49948 -0.22222 0.51007 -0.2169 0.49098 -0.23356 C 0.48611 -0.23773 0.47986 -0.23727 0.47431 -0.23981 C 0.46702 -0.24375 0.45938 -0.24676 0.45278 -0.25231 C 0.44653 -0.25741 0.44202 -0.26528 0.43594 -0.27083 C 0.42761 -0.27847 0.41875 -0.28542 0.40973 -0.29213 C 0.40122 -0.29907 0.39271 -0.30625 0.38334 -0.31065 C 0.37032 -0.31736 0.34289 -0.32616 0.34289 -0.32593 C 0.32552 -0.33981 0.30955 -0.35069 0.29514 -0.36944 C 0.2941 -0.37361 0.2948 -0.37893 0.29254 -0.38194 C 0.28976 -0.38634 0.27032 -0.39375 0.26875 -0.39468 C 0.25278 -0.40069 0.23664 -0.40648 0.22084 -0.41296 C 0.19792 -0.4331 0.23421 -0.40301 0.20174 -0.42222 C 0.19671 -0.42523 0.19219 -0.43079 0.1875 -0.43495 C 0.18421 -0.43796 0.17796 -0.44444 0.17796 -0.44398 C 0.17448 -0.4581 0.1599 -0.46157 0.14896 -0.46273 C 0.12292 -0.46458 0.09653 -0.46481 0.07032 -0.46551 C 0.05278 -0.47037 0.03473 -0.47315 0.01771 -0.48079 C 0.01615 -0.48403 0.01337 -0.48657 0.01285 -0.49005 C 0.01025 -0.50718 0.01337 -0.52616 0.00834 -0.54259 C 0.00556 -0.55069 -0.0026 -0.55324 -0.0085 -0.55787 C -0.0177 -0.5662 -0.02743 -0.57315 -0.03715 -0.57986 C -0.05868 -0.59537 -0.07864 -0.59954 -0.10173 -0.60833 C -0.11961 -0.61435 -0.1368 -0.62222 -0.15434 -0.63009 C -0.17829 -0.63935 -0.20434 -0.63843 -0.22864 -0.64792 C -0.2375 -0.64028 -0.24774 -0.63657 -0.25711 -0.63009 C -0.27048 -0.61944 -0.28437 -0.61018 -0.30034 -0.60833 C -0.31441 -0.60602 -0.32882 -0.60602 -0.34305 -0.60486 C -0.34479 -0.58935 -0.34357 -0.57292 -0.34809 -0.55787 C -0.34913 -0.55393 -0.35416 -0.55532 -0.35746 -0.55486 C -0.37448 -0.55185 -0.37413 -0.55185 -0.38368 -0.55185 " pathEditMode="relative" rAng="0" ptsTypes="AAAAAAAAAAAAAAAAAAAAAAAAAAAAAAA">
                                      <p:cBhvr>
                                        <p:cTn id="10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95" y="-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2 -0.21803 C 0.49948 -0.22219 0.51007 -0.21688 0.49097 -0.23352 C 0.48611 -0.23769 0.47986 -0.23722 0.4743 -0.23977 C 0.46701 -0.2437 0.45937 -0.2467 0.45278 -0.25225 C 0.44653 -0.25734 0.44201 -0.2652 0.43593 -0.27075 C 0.4276 -0.27838 0.41875 -0.28532 0.40972 -0.29202 C 0.40121 -0.29896 0.39271 -0.30636 0.38333 -0.31075 C 0.37031 -0.31745 0.34288 -0.32624 0.34288 -0.32601 C 0.32552 -0.33988 0.30955 -0.35075 0.29514 -0.36948 C 0.29409 -0.37364 0.29479 -0.37896 0.29253 -0.38196 C 0.28975 -0.38636 0.27031 -0.39375 0.26875 -0.39468 C 0.25278 -0.40069 0.23663 -0.40647 0.22083 -0.41295 C 0.19791 -0.43306 0.2342 -0.403 0.20173 -0.42219 C 0.1967 -0.4252 0.19218 -0.43075 0.1875 -0.43491 C 0.1842 -0.43792 0.17795 -0.44439 0.17795 -0.44393 C 0.17448 -0.45803 0.15989 -0.4615 0.14896 -0.46266 C 0.12291 -0.46451 0.09653 -0.46474 0.07031 -0.46543 C 0.05278 -0.47029 0.03472 -0.47306 0.01771 -0.48069 C 0.01614 -0.48393 0.01337 -0.48647 0.01284 -0.48994 C 0.01024 -0.50728 0.01337 -0.52624 0.00833 -0.54266 C 0.00555 -0.55075 -0.00261 -0.55329 -0.00851 -0.55792 C -0.01771 -0.56624 -0.02743 -0.57318 -0.03716 -0.57988 C -0.05868 -0.59537 -0.07865 -0.59953 -0.10174 -0.60832 C -0.11962 -0.61433 -0.13681 -0.62219 -0.15434 -0.63006 C -0.1783 -0.6393 -0.20434 -0.63838 -0.22865 -0.64786 C -0.2375 -0.64023 -0.24775 -0.63653 -0.25712 -0.63006 C -0.27049 -0.61942 -0.28438 -0.61017 -0.30035 -0.60832 C -0.31441 -0.60601 -0.32882 -0.60601 -0.34306 -0.60485 C -0.34479 -0.58936 -0.34358 -0.57295 -0.34809 -0.55792 C -0.34913 -0.55399 -0.35417 -0.55537 -0.35747 -0.55491 C -0.37448 -0.5519 -0.37413 -0.5519 -0.38368 -0.5519 " pathEditMode="relative" rAng="0" ptsTypes="ffffffffffffffffffffffffffffffA">
                                      <p:cBhvr>
                                        <p:cTn id="13" dur="3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95" y="-21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2 -0.21803 C 0.49948 -0.22219 0.51007 -0.21688 0.49097 -0.23352 C 0.48611 -0.23769 0.47986 -0.23722 0.4743 -0.23977 C 0.46701 -0.2437 0.45937 -0.2467 0.45278 -0.25225 C 0.44653 -0.25734 0.44201 -0.2652 0.43593 -0.27075 C 0.4276 -0.27838 0.41875 -0.28532 0.40972 -0.29202 C 0.40121 -0.29896 0.39271 -0.30636 0.38333 -0.31075 C 0.37031 -0.31745 0.34288 -0.32624 0.34288 -0.32601 C 0.32552 -0.33988 0.30955 -0.35075 0.29514 -0.36948 C 0.29409 -0.37364 0.29479 -0.37896 0.29253 -0.38196 C 0.28975 -0.38636 0.27031 -0.39375 0.26875 -0.39468 C 0.25278 -0.40069 0.23663 -0.40647 0.22083 -0.41295 C 0.19791 -0.43306 0.2342 -0.403 0.20173 -0.42219 C 0.1967 -0.4252 0.19218 -0.43075 0.1875 -0.43491 C 0.1842 -0.43792 0.17795 -0.44439 0.17795 -0.44393 C 0.17448 -0.45803 0.15989 -0.4615 0.14896 -0.46266 C 0.12291 -0.46451 0.09653 -0.46474 0.07031 -0.46543 C 0.05278 -0.47029 0.03472 -0.47306 0.01771 -0.48069 C 0.01614 -0.48393 0.01337 -0.48647 0.01284 -0.48994 C 0.01024 -0.50728 0.01337 -0.52624 0.00833 -0.54266 C 0.00555 -0.55075 -0.00261 -0.55329 -0.00851 -0.55792 C -0.01771 -0.56624 -0.02743 -0.57318 -0.03716 -0.57988 C -0.05868 -0.59537 -0.07865 -0.59953 -0.10174 -0.60832 C -0.11962 -0.61433 -0.13681 -0.62219 -0.15434 -0.63006 C -0.1783 -0.6393 -0.20434 -0.63838 -0.22865 -0.64786 C -0.2375 -0.64023 -0.24775 -0.63653 -0.25712 -0.63006 C -0.27049 -0.61942 -0.28438 -0.61017 -0.30035 -0.60832 C -0.31441 -0.60601 -0.32882 -0.60601 -0.34306 -0.60485 C -0.34479 -0.58936 -0.34358 -0.57295 -0.34809 -0.55792 C -0.34913 -0.55399 -0.35417 -0.55537 -0.35747 -0.55491 C -0.37448 -0.5519 -0.37413 -0.5519 -0.38368 -0.5519 " pathEditMode="relative" rAng="0" ptsTypes="ffffffffffffffffffffffffffffffA">
                                      <p:cBhvr>
                                        <p:cTn id="16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95" y="-21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2 -0.21806 C 0.49948 -0.22223 0.51007 -0.2169 0.49097 -0.23357 C 0.48611 -0.23773 0.47986 -0.23727 0.4743 -0.23982 C 0.46701 -0.24375 0.45937 -0.24676 0.45277 -0.25232 C 0.44652 -0.25741 0.44201 -0.26528 0.43593 -0.27084 C 0.4276 -0.27848 0.41875 -0.28542 0.40972 -0.29213 C 0.40121 -0.29908 0.39271 -0.30625 0.38333 -0.31065 C 0.37031 -0.31736 0.34288 -0.32616 0.34288 -0.32593 C 0.32552 -0.33982 0.30955 -0.3507 0.29514 -0.36945 C 0.29409 -0.37361 0.29479 -0.37894 0.29253 -0.38195 C 0.28975 -0.38635 0.27031 -0.39375 0.26875 -0.39468 C 0.25277 -0.4007 0.23663 -0.40648 0.22083 -0.41297 C 0.19791 -0.4331 0.2342 -0.40301 0.20173 -0.42223 C 0.1967 -0.42523 0.19218 -0.43079 0.1875 -0.43496 C 0.1842 -0.43797 0.17795 -0.44445 0.17795 -0.44398 C 0.17448 -0.4581 0.15989 -0.46158 0.14896 -0.46273 C 0.12291 -0.46459 0.09652 -0.46482 0.07031 -0.46551 C 0.05277 -0.47037 0.03472 -0.47315 0.01771 -0.48079 C 0.01614 -0.48403 0.01336 -0.48658 0.01284 -0.49005 C 0.01024 -0.50718 0.01336 -0.52616 0.00833 -0.5426 C 0.00555 -0.5507 -0.00261 -0.55324 -0.00851 -0.55787 C -0.01771 -0.56621 -0.02743 -0.57315 -0.03716 -0.57986 C -0.05868 -0.59537 -0.07865 -0.59954 -0.10174 -0.60834 C -0.11962 -0.61435 -0.13681 -0.62223 -0.15434 -0.6301 C -0.1783 -0.63935 -0.20434 -0.63843 -0.22865 -0.64792 C -0.2375 -0.64028 -0.24775 -0.63658 -0.25712 -0.6301 C -0.27049 -0.61945 -0.28438 -0.61019 -0.30035 -0.60834 C -0.31441 -0.60602 -0.32882 -0.60602 -0.34306 -0.60486 C -0.34479 -0.58935 -0.34358 -0.57292 -0.34809 -0.55787 C -0.34914 -0.55394 -0.35417 -0.55533 -0.35747 -0.55486 C -0.37448 -0.55185 -0.37414 -0.55185 -0.38368 -0.55185 " pathEditMode="relative" rAng="0" ptsTypes="AAAAAAAAAAAAAAAAAAAAAAAAAAAAAAA">
                                      <p:cBhvr>
                                        <p:cTn id="19" dur="3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95" y="-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ingwrlmed2_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819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743200" y="1897063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52650" y="1543051"/>
            <a:ext cx="8305800" cy="1782763"/>
            <a:chOff x="240" y="816"/>
            <a:chExt cx="5232" cy="912"/>
          </a:xfrm>
        </p:grpSpPr>
        <p:sp>
          <p:nvSpPr>
            <p:cNvPr id="24590" name="AutoShape 7"/>
            <p:cNvSpPr>
              <a:spLocks noChangeArrowheads="1"/>
            </p:cNvSpPr>
            <p:nvPr/>
          </p:nvSpPr>
          <p:spPr bwMode="auto">
            <a:xfrm>
              <a:off x="240" y="816"/>
              <a:ext cx="5232" cy="912"/>
            </a:xfrm>
            <a:prstGeom prst="wedgeEllipseCallout">
              <a:avLst>
                <a:gd name="adj1" fmla="val -41954"/>
                <a:gd name="adj2" fmla="val 82347"/>
              </a:avLst>
            </a:prstGeom>
            <a:solidFill>
              <a:srgbClr val="FFFF00"/>
            </a:solidFill>
            <a:ln w="57150">
              <a:solidFill>
                <a:srgbClr val="FF00FF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1008" y="912"/>
              <a:ext cx="4176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i="1" u="sng">
                  <a:solidFill>
                    <a:srgbClr val="0000FF"/>
                  </a:solidFill>
                  <a:latin typeface="Times New Roman" panose="02020603050405020304" pitchFamily="18" charset="0"/>
                </a:rPr>
                <a:t>Câu 3</a:t>
              </a:r>
              <a:r>
                <a:rPr lang="en-US" altLang="en-US" sz="32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: Theo em, ai đã giữ gìn tô điểm cho non sông ta ngày càng đẹp hơn?</a:t>
              </a:r>
            </a:p>
          </p:txBody>
        </p:sp>
      </p:grp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630613" y="3494088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660033"/>
                </a:solidFill>
                <a:latin typeface="Times New Roman" panose="02020603050405020304" pitchFamily="18" charset="0"/>
              </a:rPr>
              <a:t>Hãy chọn câu trả lời đúng.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233738" y="43878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a- Đó là học sinh chúng em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233738" y="514985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b- Đó là nhân dân ta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233738" y="5911850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c- Đó là thiên nhiên</a:t>
            </a:r>
          </a:p>
        </p:txBody>
      </p:sp>
      <p:pic>
        <p:nvPicPr>
          <p:cNvPr id="24591" name="Picture 15" descr="BAC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239" flipH="1">
            <a:off x="2503489" y="5538788"/>
            <a:ext cx="60483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3251200" y="5267325"/>
            <a:ext cx="457200" cy="457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8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36 -0.03928 C 0.06424 -0.01063 0.06598 -0.02657 0.06893 0.00948 C 0.08195 0.00832 0.09584 0.01225 0.10799 0.00601 C 0.11268 0.00347 0.11285 -0.0134 0.11285 -0.01317 C 0.11198 -0.01987 0.11285 -0.02703 0.11042 -0.03281 C 0.1092 -0.03582 0.10538 -0.03443 0.10313 -0.03605 C 0.09809 -0.03975 0.0941 -0.04645 0.08854 -0.04899 C 0.08368 -0.05107 0.07396 -0.05546 0.07396 -0.05523 C 0.06702 -0.04668 0.06823 -0.05199 0.07136 -0.03928 Z " pathEditMode="relative" rAng="0" ptsTypes="fffffffff">
                                      <p:cBhvr>
                                        <p:cTn id="43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1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87" grpId="0"/>
      <p:bldP spid="24589" grpId="0"/>
      <p:bldP spid="245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7"/>
          <p:cNvSpPr>
            <a:spLocks noGrp="1" noChangeArrowheads="1"/>
          </p:cNvSpPr>
          <p:nvPr>
            <p:ph idx="1"/>
          </p:nvPr>
        </p:nvSpPr>
        <p:spPr bwMode="auto">
          <a:xfrm>
            <a:off x="1602376" y="1825625"/>
            <a:ext cx="9751423" cy="2807335"/>
          </a:xfrm>
          <a:prstGeom prst="wedgeEllipseCallout">
            <a:avLst>
              <a:gd name="adj1" fmla="val -41954"/>
              <a:gd name="adj2" fmla="val 105343"/>
            </a:avLst>
          </a:prstGeom>
          <a:solidFill>
            <a:srgbClr val="FFFF00"/>
          </a:solidFill>
          <a:ln w="57150">
            <a:solidFill>
              <a:srgbClr val="CC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altLang="en-US" b="1" i="1" u="sng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i="1" u="sng" dirty="0">
                <a:solidFill>
                  <a:srgbClr val="FF00FF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gìn</a:t>
            </a:r>
            <a:r>
              <a:rPr lang="en-US" altLang="en-US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ta?</a:t>
            </a:r>
          </a:p>
        </p:txBody>
      </p:sp>
    </p:spTree>
    <p:extLst>
      <p:ext uri="{BB962C8B-B14F-4D97-AF65-F5344CB8AC3E}">
        <p14:creationId xmlns:p14="http://schemas.microsoft.com/office/powerpoint/2010/main" val="1009342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2743200" y="1897063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51203" name="Text Box 8"/>
          <p:cNvSpPr txBox="1">
            <a:spLocks noChangeArrowheads="1"/>
          </p:cNvSpPr>
          <p:nvPr/>
        </p:nvSpPr>
        <p:spPr bwMode="auto">
          <a:xfrm>
            <a:off x="2272935" y="1961515"/>
            <a:ext cx="7826829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5400" b="1" dirty="0">
                <a:solidFill>
                  <a:srgbClr val="0000FF"/>
                </a:solidFill>
              </a:rPr>
              <a:t>     Qua </a:t>
            </a:r>
            <a:r>
              <a:rPr lang="en-US" altLang="en-US" sz="5400" b="1" dirty="0" err="1">
                <a:solidFill>
                  <a:srgbClr val="0000FF"/>
                </a:solidFill>
              </a:rPr>
              <a:t>bài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học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này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em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cảm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nhận</a:t>
            </a:r>
            <a:r>
              <a:rPr lang="en-US" altLang="en-US" sz="5400" b="1" dirty="0">
                <a:solidFill>
                  <a:srgbClr val="0000FF"/>
                </a:solidFill>
              </a:rPr>
              <a:t> đ</a:t>
            </a:r>
            <a:r>
              <a:rPr lang="vi-VN" altLang="en-US" sz="5400" b="1" dirty="0">
                <a:solidFill>
                  <a:srgbClr val="0000FF"/>
                </a:solidFill>
              </a:rPr>
              <a:t>ư</a:t>
            </a:r>
            <a:r>
              <a:rPr lang="en-US" altLang="en-US" sz="5400" b="1" dirty="0" err="1">
                <a:solidFill>
                  <a:srgbClr val="0000FF"/>
                </a:solidFill>
              </a:rPr>
              <a:t>ợc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điều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gì</a:t>
            </a:r>
            <a:r>
              <a:rPr lang="en-US" altLang="en-US" sz="5400" b="1" dirty="0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3204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1847850" y="469106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2800" b="1">
              <a:solidFill>
                <a:srgbClr val="CC0000"/>
              </a:solidFill>
            </a:endParaRP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1682750" y="-12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10252075" y="-127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61445" name="Text Box 8"/>
          <p:cNvSpPr txBox="1">
            <a:spLocks noChangeArrowheads="1"/>
          </p:cNvSpPr>
          <p:nvPr/>
        </p:nvSpPr>
        <p:spPr bwMode="auto">
          <a:xfrm>
            <a:off x="2403475" y="4524376"/>
            <a:ext cx="578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8443" name="Text Box 32"/>
          <p:cNvSpPr txBox="1">
            <a:spLocks noChangeArrowheads="1"/>
          </p:cNvSpPr>
          <p:nvPr/>
        </p:nvSpPr>
        <p:spPr bwMode="auto">
          <a:xfrm>
            <a:off x="3124200" y="0"/>
            <a:ext cx="5905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7200" b="1">
                <a:solidFill>
                  <a:srgbClr val="FF0000"/>
                </a:solidFill>
                <a:cs typeface="Times New Roman" panose="02020603050405020304" pitchFamily="18" charset="0"/>
              </a:rPr>
              <a:t>Nội dung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752601" y="1295401"/>
            <a:ext cx="8685213" cy="424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5400" b="1" dirty="0"/>
              <a:t>* </a:t>
            </a:r>
            <a:r>
              <a:rPr lang="en-US" altLang="en-US" sz="5400" b="1" dirty="0" err="1"/>
              <a:t>Cảm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nhận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được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vẻ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đẹp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và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sự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giàu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có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của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các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vùng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miền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trên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đất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nước</a:t>
            </a:r>
            <a:r>
              <a:rPr lang="en-US" altLang="en-US" sz="5400" b="1" dirty="0"/>
              <a:t> ta, </a:t>
            </a:r>
            <a:r>
              <a:rPr lang="en-US" altLang="en-US" sz="5400" b="1" dirty="0" err="1"/>
              <a:t>từ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đó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thêm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tự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hào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về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quê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hương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đất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nước</a:t>
            </a:r>
            <a:r>
              <a:rPr lang="en-US" altLang="en-US" sz="5400" b="1" dirty="0"/>
              <a:t>.</a:t>
            </a:r>
            <a:endParaRPr lang="en-US" altLang="en-US" sz="5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8"/>
          <p:cNvSpPr txBox="1">
            <a:spLocks noChangeArrowheads="1"/>
          </p:cNvSpPr>
          <p:nvPr/>
        </p:nvSpPr>
        <p:spPr bwMode="auto">
          <a:xfrm>
            <a:off x="1600200" y="1828800"/>
            <a:ext cx="8991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C00000"/>
                </a:solidFill>
              </a:rPr>
              <a:t>Em hãy nêu những cảnh đẹp nơi em đang sống?</a:t>
            </a:r>
          </a:p>
        </p:txBody>
      </p:sp>
    </p:spTree>
    <p:extLst>
      <p:ext uri="{BB962C8B-B14F-4D97-AF65-F5344CB8AC3E}">
        <p14:creationId xmlns:p14="http://schemas.microsoft.com/office/powerpoint/2010/main" val="18577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HIN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686800" cy="6400800"/>
          </a:xfrm>
          <a:prstGeom prst="rect">
            <a:avLst/>
          </a:prstGeom>
          <a:noFill/>
          <a:ln w="57150">
            <a:solidFill>
              <a:srgbClr val="FF33CC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4" descr="blumen-pflanzen04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2286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981200" y="2057401"/>
            <a:ext cx="830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KÍNH CHÚC QUÝ THẦY CÔ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1905000" y="2057401"/>
            <a:ext cx="8458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KÍNH CHÚC QUÝ THẦY CÔ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4114800" y="2963863"/>
            <a:ext cx="4114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KHOẺ MẠNH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4038600" y="2971801"/>
            <a:ext cx="434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KHOẺ MẠNH</a:t>
            </a:r>
          </a:p>
        </p:txBody>
      </p:sp>
      <p:pic>
        <p:nvPicPr>
          <p:cNvPr id="34824" name="Picture 10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8600"/>
            <a:ext cx="962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1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228600"/>
            <a:ext cx="962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649164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Hình ả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4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2438400" y="10795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Hồ Tây 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6705600" y="6191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 Hải Vân</a:t>
            </a:r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2438400" y="640556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Tháp mười</a:t>
            </a:r>
          </a:p>
        </p:txBody>
      </p:sp>
      <p:pic>
        <p:nvPicPr>
          <p:cNvPr id="12" name="Picture 11" descr="Photo] Điện Biên: Vẻ đẹp thơ mộng của hồ Pá Khoang khi mùa Thu về | Điểm  đến | Vietnam+ (VietnamPlu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3729039"/>
            <a:ext cx="4379912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705600" y="6400801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Pá Khoang</a:t>
            </a:r>
          </a:p>
        </p:txBody>
      </p:sp>
      <p:pic>
        <p:nvPicPr>
          <p:cNvPr id="14" name="Picture 8" descr="hotay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609600"/>
            <a:ext cx="41211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0" descr="dong thap mu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3729039"/>
            <a:ext cx="41211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deo hai va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609600"/>
            <a:ext cx="43799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39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E061DA-C654-42A3-980F-FAAC35B11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7" y="0"/>
            <a:ext cx="12052724" cy="6858000"/>
          </a:xfrm>
          <a:prstGeom prst="rect">
            <a:avLst/>
          </a:prstGeom>
        </p:spPr>
      </p:pic>
      <p:sp>
        <p:nvSpPr>
          <p:cNvPr id="6" name="Google Shape;1673;p50">
            <a:extLst>
              <a:ext uri="{FF2B5EF4-FFF2-40B4-BE49-F238E27FC236}">
                <a16:creationId xmlns:a16="http://schemas.microsoft.com/office/drawing/2014/main" id="{7FE323BA-6EB9-4D90-B42F-789B03891D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1210" y="747969"/>
            <a:ext cx="12041075" cy="21040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r>
              <a:rPr lang="en-US" sz="5333" b="1" dirty="0">
                <a:solidFill>
                  <a:schemeClr val="bg1"/>
                </a:solidFill>
                <a:latin typeface="HP001 4 hàng" panose="020B0603050302020204" pitchFamily="34" charset="0"/>
              </a:rPr>
              <a:t/>
            </a:r>
            <a:br>
              <a:rPr lang="en-US" sz="5333" b="1" dirty="0">
                <a:solidFill>
                  <a:schemeClr val="bg1"/>
                </a:solidFill>
                <a:latin typeface="HP001 4 hàng" panose="020B0603050302020204" pitchFamily="34" charset="0"/>
              </a:rPr>
            </a:br>
            <a:r>
              <a:rPr lang="en-US" sz="3733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   </a:t>
            </a:r>
            <a:br>
              <a:rPr lang="en-US" sz="3733" b="1" dirty="0">
                <a:solidFill>
                  <a:schemeClr val="bg1"/>
                </a:solidFill>
                <a:latin typeface="HP001 4 hàng" panose="020B0603050302020204" pitchFamily="34" charset="0"/>
              </a:rPr>
            </a:br>
            <a:endParaRPr lang="en-US" sz="3733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FB019-B55D-4A13-973A-403E36522C71}"/>
              </a:ext>
            </a:extLst>
          </p:cNvPr>
          <p:cNvSpPr txBox="1"/>
          <p:nvPr/>
        </p:nvSpPr>
        <p:spPr>
          <a:xfrm>
            <a:off x="4272145" y="1938999"/>
            <a:ext cx="4503023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333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333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333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D7C4B8-1F68-489A-9DBD-A1F71D06088F}"/>
              </a:ext>
            </a:extLst>
          </p:cNvPr>
          <p:cNvSpPr txBox="1"/>
          <p:nvPr/>
        </p:nvSpPr>
        <p:spPr>
          <a:xfrm>
            <a:off x="2291543" y="3384346"/>
            <a:ext cx="7897485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333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ĐẸP NON SÔNG</a:t>
            </a:r>
            <a:endParaRPr lang="en-US" sz="5333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9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4076700" y="3159125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6700" y="1143000"/>
            <a:ext cx="46863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vi-VN" altLang="en-US" b="1" dirty="0"/>
              <a:t>Đồng Đăng có phố Kì Lừa,</a:t>
            </a:r>
            <a:br>
              <a:rPr lang="vi-VN" altLang="en-US" b="1" dirty="0"/>
            </a:br>
            <a:r>
              <a:rPr lang="vi-VN" altLang="en-US" b="1" dirty="0"/>
              <a:t>Có nàng Tô Thị, có chùa Tam Thanh.</a:t>
            </a:r>
            <a:br>
              <a:rPr lang="vi-VN" altLang="en-US" b="1" dirty="0"/>
            </a:br>
            <a:r>
              <a:rPr lang="vi-VN" altLang="en-US" b="1" dirty="0"/>
              <a:t>*</a:t>
            </a:r>
            <a:br>
              <a:rPr lang="vi-VN" altLang="en-US" b="1" dirty="0"/>
            </a:br>
            <a:r>
              <a:rPr lang="vi-VN" altLang="en-US" b="1" dirty="0"/>
              <a:t>Gió đưa cành trúc la đà,</a:t>
            </a:r>
            <a:br>
              <a:rPr lang="vi-VN" altLang="en-US" b="1" dirty="0"/>
            </a:br>
            <a:r>
              <a:rPr lang="vi-VN" altLang="en-US" b="1" dirty="0"/>
              <a:t>Tiếng chuông Trấn Vũ, canh gà Thọ Xương.</a:t>
            </a:r>
            <a:br>
              <a:rPr lang="vi-VN" altLang="en-US" b="1" dirty="0"/>
            </a:br>
            <a:r>
              <a:rPr lang="vi-VN" altLang="en-US" b="1" dirty="0"/>
              <a:t>Mịt mù khói tỏa ngàn sương,</a:t>
            </a:r>
            <a:br>
              <a:rPr lang="vi-VN" altLang="en-US" b="1" dirty="0"/>
            </a:br>
            <a:r>
              <a:rPr lang="vi-VN" altLang="en-US" b="1" dirty="0"/>
              <a:t>Nhịp chày Yên Thái, mặt gương Tây Hồ.</a:t>
            </a:r>
            <a:br>
              <a:rPr lang="vi-VN" altLang="en-US" b="1" dirty="0"/>
            </a:br>
            <a:r>
              <a:rPr lang="vi-VN" altLang="en-US" b="1" dirty="0"/>
              <a:t>*</a:t>
            </a:r>
            <a:br>
              <a:rPr lang="vi-VN" altLang="en-US" b="1" dirty="0"/>
            </a:br>
            <a:r>
              <a:rPr lang="vi-VN" altLang="en-US" b="1" dirty="0"/>
              <a:t>Đường vô xứ Nghệ quanh quanh,</a:t>
            </a:r>
            <a:br>
              <a:rPr lang="vi-VN" altLang="en-US" b="1" dirty="0"/>
            </a:br>
            <a:r>
              <a:rPr lang="vi-VN" altLang="en-US" b="1" dirty="0"/>
              <a:t>Non xanh nước biếc như tranh họa đồ.</a:t>
            </a:r>
            <a:br>
              <a:rPr lang="vi-VN" altLang="en-US" b="1" dirty="0"/>
            </a:br>
            <a:r>
              <a:rPr lang="vi-VN" altLang="en-US" b="1" dirty="0"/>
              <a:t>*</a:t>
            </a:r>
            <a:br>
              <a:rPr lang="vi-VN" altLang="en-US" b="1" dirty="0"/>
            </a:br>
            <a:r>
              <a:rPr lang="vi-VN" altLang="en-US" b="1" dirty="0"/>
              <a:t>Hải Vân bát ngát nghìn trùng</a:t>
            </a:r>
            <a:br>
              <a:rPr lang="vi-VN" altLang="en-US" b="1" dirty="0"/>
            </a:br>
            <a:r>
              <a:rPr lang="vi-VN" altLang="en-US" b="1" dirty="0"/>
              <a:t>Hòn Hồng sừng sững đứng trong vịnh Hàn.</a:t>
            </a:r>
            <a:br>
              <a:rPr lang="vi-VN" altLang="en-US" b="1" dirty="0"/>
            </a:br>
            <a:r>
              <a:rPr lang="vi-VN" altLang="en-US" b="1" dirty="0"/>
              <a:t>*</a:t>
            </a:r>
            <a:br>
              <a:rPr lang="vi-VN" altLang="en-US" b="1" dirty="0"/>
            </a:br>
            <a:r>
              <a:rPr lang="vi-VN" altLang="en-US" b="1" dirty="0"/>
              <a:t>Nhà Bè nước chảy chia hai</a:t>
            </a:r>
            <a:br>
              <a:rPr lang="vi-VN" altLang="en-US" b="1" dirty="0"/>
            </a:br>
            <a:r>
              <a:rPr lang="vi-VN" altLang="en-US" b="1" dirty="0"/>
              <a:t>Ai về Gia Định, Đồng Nai thì về.</a:t>
            </a:r>
            <a:br>
              <a:rPr lang="vi-VN" altLang="en-US" b="1" dirty="0"/>
            </a:br>
            <a:r>
              <a:rPr lang="vi-VN" altLang="en-US" b="1" dirty="0"/>
              <a:t>*</a:t>
            </a:r>
            <a:br>
              <a:rPr lang="vi-VN" altLang="en-US" b="1" dirty="0"/>
            </a:br>
            <a:r>
              <a:rPr lang="vi-VN" altLang="en-US" b="1" dirty="0"/>
              <a:t>Đồng Tháp Mười cò bay thẳng cánh</a:t>
            </a:r>
            <a:br>
              <a:rPr lang="vi-VN" altLang="en-US" b="1" dirty="0"/>
            </a:br>
            <a:r>
              <a:rPr lang="vi-VN" altLang="en-US" b="1" dirty="0"/>
              <a:t>Nước Tháp Mười lóng lánh cá tôm.</a:t>
            </a:r>
            <a:endParaRPr lang="en-US" altLang="en-US" b="1" dirty="0"/>
          </a:p>
          <a:p>
            <a:r>
              <a:rPr lang="en-US" altLang="en-US" b="1" dirty="0"/>
              <a:t>                                                               </a:t>
            </a:r>
            <a:r>
              <a:rPr lang="en-US" altLang="en-US" b="1" dirty="0">
                <a:solidFill>
                  <a:srgbClr val="FF0000"/>
                </a:solidFill>
              </a:rPr>
              <a:t>Ca </a:t>
            </a:r>
            <a:r>
              <a:rPr lang="en-US" altLang="en-US" b="1" dirty="0" err="1">
                <a:solidFill>
                  <a:srgbClr val="FF0000"/>
                </a:solidFill>
              </a:rPr>
              <a:t>dao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19400" y="454025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FF"/>
                </a:solidFill>
              </a:rPr>
              <a:t>Cảnh đẹp non sông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47850" y="-80963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000000"/>
                </a:solidFill>
                <a:cs typeface="Times New Roman" panose="02020603050405020304" pitchFamily="18" charset="0"/>
              </a:rPr>
              <a:t>Tập đọc</a:t>
            </a:r>
          </a:p>
        </p:txBody>
      </p:sp>
      <p:pic>
        <p:nvPicPr>
          <p:cNvPr id="33798" name="Picture 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17819" y="2382"/>
            <a:ext cx="15097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-53975"/>
            <a:ext cx="15113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25588" y="5334000"/>
            <a:ext cx="15113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02726" y="5364163"/>
            <a:ext cx="15097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76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588610" y="87249"/>
            <a:ext cx="52948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40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đọc</a:t>
            </a:r>
            <a:endParaRPr lang="en-US" altLang="en-US" sz="40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18012" y="1324303"/>
            <a:ext cx="105097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2971801" y="1231971"/>
            <a:ext cx="8394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4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uanh</a:t>
            </a: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quanh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sừng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sững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lóng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lánh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4724400" y="4419600"/>
            <a:ext cx="563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600">
              <a:latin typeface="Arial" panose="020B0604020202020204" pitchFamily="34" charset="0"/>
            </a:endParaRP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524000" y="47244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800" b="1">
              <a:solidFill>
                <a:srgbClr val="8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23" name="Picture 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94738" y="2382"/>
            <a:ext cx="15097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5" y="0"/>
            <a:ext cx="15113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50800" y="5367338"/>
            <a:ext cx="15113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68000" y="5395913"/>
            <a:ext cx="15097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33700" y="2640489"/>
            <a:ext cx="6858000" cy="948911"/>
            <a:chOff x="240" y="1680"/>
            <a:chExt cx="3504" cy="550"/>
          </a:xfrm>
        </p:grpSpPr>
        <p:sp>
          <p:nvSpPr>
            <p:cNvPr id="34845" name="Text Box 7"/>
            <p:cNvSpPr txBox="1">
              <a:spLocks noChangeArrowheads="1"/>
            </p:cNvSpPr>
            <p:nvPr/>
          </p:nvSpPr>
          <p:spPr bwMode="auto">
            <a:xfrm>
              <a:off x="480" y="1680"/>
              <a:ext cx="2784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i="1" dirty="0" err="1"/>
                <a:t>Đường</a:t>
              </a:r>
              <a:r>
                <a:rPr lang="en-US" altLang="en-US" sz="2800" b="1" i="1" dirty="0"/>
                <a:t> </a:t>
              </a:r>
              <a:r>
                <a:rPr lang="en-US" altLang="en-US" sz="2800" b="1" i="1" dirty="0" err="1"/>
                <a:t>vô</a:t>
              </a:r>
              <a:r>
                <a:rPr lang="en-US" altLang="en-US" sz="2800" b="1" i="1" dirty="0"/>
                <a:t> </a:t>
              </a:r>
              <a:r>
                <a:rPr lang="en-US" altLang="en-US" sz="2800" b="1" i="1" dirty="0" err="1"/>
                <a:t>xứ</a:t>
              </a:r>
              <a:r>
                <a:rPr lang="en-US" altLang="en-US" sz="2800" b="1" i="1" dirty="0"/>
                <a:t> </a:t>
              </a:r>
              <a:r>
                <a:rPr lang="en-US" altLang="en-US" sz="2800" b="1" i="1" dirty="0" err="1"/>
                <a:t>Nghệ</a:t>
              </a:r>
              <a:r>
                <a:rPr lang="en-US" altLang="en-US" sz="2800" b="1" i="1" dirty="0"/>
                <a:t>  </a:t>
              </a:r>
              <a:r>
                <a:rPr lang="en-US" altLang="en-US" sz="2800" b="1" i="1" dirty="0" err="1"/>
                <a:t>quanh</a:t>
              </a:r>
              <a:r>
                <a:rPr lang="en-US" altLang="en-US" sz="2800" b="1" i="1" dirty="0"/>
                <a:t> </a:t>
              </a:r>
              <a:r>
                <a:rPr lang="en-US" altLang="en-US" sz="2800" b="1" i="1" dirty="0" err="1"/>
                <a:t>quanh</a:t>
              </a:r>
              <a:r>
                <a:rPr lang="en-US" altLang="en-US" sz="2800" b="1" i="1" dirty="0"/>
                <a:t> </a:t>
              </a:r>
            </a:p>
          </p:txBody>
        </p:sp>
        <p:sp>
          <p:nvSpPr>
            <p:cNvPr id="34846" name="Text Box 8"/>
            <p:cNvSpPr txBox="1">
              <a:spLocks noChangeArrowheads="1"/>
            </p:cNvSpPr>
            <p:nvPr/>
          </p:nvSpPr>
          <p:spPr bwMode="auto">
            <a:xfrm>
              <a:off x="240" y="1920"/>
              <a:ext cx="350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i="1" dirty="0"/>
                <a:t>Non </a:t>
              </a:r>
              <a:r>
                <a:rPr lang="en-US" altLang="en-US" sz="2800" b="1" i="1" dirty="0" err="1"/>
                <a:t>xanh</a:t>
              </a:r>
              <a:r>
                <a:rPr lang="en-US" altLang="en-US" sz="2800" b="1" i="1" dirty="0"/>
                <a:t> </a:t>
              </a:r>
              <a:r>
                <a:rPr lang="en-US" altLang="en-US" sz="2800" b="1" i="1" dirty="0" err="1"/>
                <a:t>nước</a:t>
              </a:r>
              <a:r>
                <a:rPr lang="en-US" altLang="en-US" sz="2800" b="1" i="1" dirty="0"/>
                <a:t> </a:t>
              </a:r>
              <a:r>
                <a:rPr lang="en-US" altLang="en-US" sz="2800" b="1" i="1" dirty="0" err="1"/>
                <a:t>biếc</a:t>
              </a:r>
              <a:r>
                <a:rPr lang="en-US" altLang="en-US" sz="2800" b="1" i="1" dirty="0"/>
                <a:t>  </a:t>
              </a:r>
              <a:r>
                <a:rPr lang="en-US" altLang="en-US" sz="2800" b="1" i="1" dirty="0" err="1"/>
                <a:t>như</a:t>
              </a:r>
              <a:r>
                <a:rPr lang="en-US" altLang="en-US" sz="2800" b="1" i="1" dirty="0"/>
                <a:t> </a:t>
              </a:r>
              <a:r>
                <a:rPr lang="en-US" altLang="en-US" sz="2800" b="1" i="1" dirty="0" err="1"/>
                <a:t>tranh</a:t>
              </a:r>
              <a:r>
                <a:rPr lang="en-US" altLang="en-US" sz="2800" b="1" i="1" dirty="0"/>
                <a:t> </a:t>
              </a:r>
              <a:r>
                <a:rPr lang="en-US" altLang="en-US" sz="2800" b="1" i="1" dirty="0" err="1"/>
                <a:t>họa</a:t>
              </a:r>
              <a:r>
                <a:rPr lang="en-US" altLang="en-US" sz="2800" b="1" i="1" dirty="0"/>
                <a:t> </a:t>
              </a:r>
              <a:r>
                <a:rPr lang="en-US" altLang="en-US" sz="2800" b="1" i="1" dirty="0" err="1"/>
                <a:t>đồ</a:t>
              </a:r>
              <a:r>
                <a:rPr lang="en-US" altLang="en-US" sz="2800" b="1" i="1" dirty="0"/>
                <a:t>.</a:t>
              </a:r>
            </a:p>
          </p:txBody>
        </p:sp>
      </p:grp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895600" y="5243514"/>
            <a:ext cx="5943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i="1" dirty="0" err="1"/>
              <a:t>Đồng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Tháp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Mười</a:t>
            </a:r>
            <a:r>
              <a:rPr lang="en-US" altLang="en-US" sz="2800" b="1" i="1" dirty="0"/>
              <a:t>  </a:t>
            </a:r>
            <a:r>
              <a:rPr lang="en-US" altLang="en-US" sz="2800" b="1" i="1" dirty="0" err="1"/>
              <a:t>cò</a:t>
            </a:r>
            <a:r>
              <a:rPr lang="en-US" altLang="en-US" sz="2800" b="1" i="1" dirty="0"/>
              <a:t> bay </a:t>
            </a:r>
            <a:r>
              <a:rPr lang="en-US" altLang="en-US" sz="2800" b="1" i="1" dirty="0" err="1"/>
              <a:t>thẳng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cánh</a:t>
            </a:r>
            <a:endParaRPr lang="en-US" altLang="en-US" sz="2800" b="1" i="1" dirty="0"/>
          </a:p>
          <a:p>
            <a:pPr eaLnBrk="1" hangingPunct="1"/>
            <a:r>
              <a:rPr lang="en-US" altLang="en-US" sz="2800" b="1" i="1" dirty="0" err="1"/>
              <a:t>Nước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Tháp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Mười</a:t>
            </a:r>
            <a:r>
              <a:rPr lang="en-US" altLang="en-US" sz="2800" b="1" i="1" dirty="0"/>
              <a:t>  </a:t>
            </a:r>
            <a:r>
              <a:rPr lang="en-US" altLang="en-US" sz="2800" b="1" i="1" dirty="0" err="1"/>
              <a:t>lóng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lánh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cá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tôm</a:t>
            </a:r>
            <a:r>
              <a:rPr lang="en-US" altLang="en-US" sz="2800" b="1" i="1" dirty="0"/>
              <a:t>.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6324600" y="2805113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8305800" y="5776913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5638800" y="5776913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>
            <a:off x="8458200" y="5395913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5638800" y="5395913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8915400" y="3186113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>
            <a:off x="8991600" y="3186113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6096000" y="3186113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8534400" y="2805113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8382000" y="5776913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2667000" y="3957639"/>
            <a:ext cx="7010400" cy="11699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i="1" dirty="0"/>
              <a:t>          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Hải Vân bát  ngát nghìn trùng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Hòn Hồng sừng sững  đứng trong vịnh Hàn.</a:t>
            </a: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H="1">
            <a:off x="6238830" y="4101955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flipH="1">
            <a:off x="8229600" y="4024313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 flipH="1">
            <a:off x="5905500" y="4695032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 flipH="1">
            <a:off x="9296400" y="4633913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 flipH="1">
            <a:off x="9372600" y="4633913"/>
            <a:ext cx="76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/>
      <p:bldP spid="67593" grpId="0"/>
      <p:bldP spid="67600" grpId="0"/>
      <p:bldP spid="1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30" name="Oval 10"/>
          <p:cNvSpPr>
            <a:spLocks noChangeArrowheads="1"/>
          </p:cNvSpPr>
          <p:nvPr/>
        </p:nvSpPr>
        <p:spPr bwMode="auto">
          <a:xfrm>
            <a:off x="1524000" y="0"/>
            <a:ext cx="8915400" cy="990600"/>
          </a:xfrm>
          <a:prstGeom prst="ellipse">
            <a:avLst/>
          </a:prstGeom>
          <a:noFill/>
          <a:ln w="9525">
            <a:pattFill prst="pct5">
              <a:fgClr>
                <a:srgbClr val="CCFF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000" b="1" i="1" u="sng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i="1" u="sng">
                <a:solidFill>
                  <a:srgbClr val="FF0000"/>
                </a:solidFill>
                <a:cs typeface="Times New Roman" panose="02020603050405020304" pitchFamily="18" charset="0"/>
              </a:rPr>
              <a:t>Câu1 </a:t>
            </a: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Mỗi câu ca dao nói đến một vùng. </a:t>
            </a:r>
          </a:p>
          <a:p>
            <a:pPr algn="ctr" eaLnBrk="1" hangingPunct="1"/>
            <a:r>
              <a:rPr lang="en-US" alt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Đó là những vùng nào?</a:t>
            </a:r>
          </a:p>
          <a:p>
            <a:pPr algn="ctr" eaLnBrk="1" hangingPunct="1"/>
            <a:endParaRPr lang="en-US" altLang="en-US" sz="24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58733" name="Picture 13" descr="BAN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343025"/>
            <a:ext cx="3733800" cy="5181600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1562100" y="1524000"/>
            <a:ext cx="4191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cs typeface="Times New Roman" panose="02020603050405020304" pitchFamily="18" charset="0"/>
              </a:rPr>
              <a:t>Câu 1: Lạng Sơn</a:t>
            </a:r>
          </a:p>
        </p:txBody>
      </p:sp>
      <p:sp>
        <p:nvSpPr>
          <p:cNvPr id="158735" name="Oval 15"/>
          <p:cNvSpPr>
            <a:spLocks noChangeArrowheads="1"/>
          </p:cNvSpPr>
          <p:nvPr/>
        </p:nvSpPr>
        <p:spPr bwMode="auto">
          <a:xfrm>
            <a:off x="8077200" y="1952625"/>
            <a:ext cx="152400" cy="1524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000">
              <a:cs typeface="Times New Roman" panose="02020603050405020304" pitchFamily="18" charset="0"/>
            </a:endParaRPr>
          </a:p>
        </p:txBody>
      </p:sp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8029575" y="2062164"/>
            <a:ext cx="1905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 b="1">
                <a:solidFill>
                  <a:srgbClr val="0000FF"/>
                </a:solidFill>
                <a:cs typeface="Times New Roman" panose="02020603050405020304" pitchFamily="18" charset="0"/>
              </a:rPr>
              <a:t>LẠNG SƠN</a:t>
            </a:r>
          </a:p>
        </p:txBody>
      </p: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1524000" y="2133600"/>
            <a:ext cx="4343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cs typeface="Times New Roman" panose="02020603050405020304" pitchFamily="18" charset="0"/>
              </a:rPr>
              <a:t>Câu 2: Hà Nội</a:t>
            </a:r>
          </a:p>
        </p:txBody>
      </p:sp>
      <p:sp>
        <p:nvSpPr>
          <p:cNvPr id="158739" name="AutoShape 19"/>
          <p:cNvSpPr>
            <a:spLocks noChangeArrowheads="1"/>
          </p:cNvSpPr>
          <p:nvPr/>
        </p:nvSpPr>
        <p:spPr bwMode="auto">
          <a:xfrm>
            <a:off x="8010525" y="2314575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cs typeface="Times New Roman" pitchFamily="18" charset="0"/>
            </a:endParaRPr>
          </a:p>
        </p:txBody>
      </p:sp>
      <p:sp>
        <p:nvSpPr>
          <p:cNvPr id="158740" name="Text Box 20"/>
          <p:cNvSpPr txBox="1">
            <a:spLocks noChangeArrowheads="1"/>
          </p:cNvSpPr>
          <p:nvPr/>
        </p:nvSpPr>
        <p:spPr bwMode="auto">
          <a:xfrm>
            <a:off x="7491413" y="2347913"/>
            <a:ext cx="106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1">
                <a:solidFill>
                  <a:srgbClr val="FF3300"/>
                </a:solidFill>
                <a:cs typeface="Times New Roman" panose="02020603050405020304" pitchFamily="18" charset="0"/>
              </a:rPr>
              <a:t>HÀ NỘI</a:t>
            </a:r>
          </a:p>
        </p:txBody>
      </p:sp>
      <p:sp>
        <p:nvSpPr>
          <p:cNvPr id="158742" name="Text Box 22"/>
          <p:cNvSpPr txBox="1">
            <a:spLocks noChangeArrowheads="1"/>
          </p:cNvSpPr>
          <p:nvPr/>
        </p:nvSpPr>
        <p:spPr bwMode="auto">
          <a:xfrm>
            <a:off x="1524000" y="2743200"/>
            <a:ext cx="5410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cs typeface="Times New Roman" panose="02020603050405020304" pitchFamily="18" charset="0"/>
              </a:rPr>
              <a:t>Câu 3: Nghệ An - Hà Tĩnh</a:t>
            </a:r>
          </a:p>
        </p:txBody>
      </p:sp>
      <p:sp>
        <p:nvSpPr>
          <p:cNvPr id="158743" name="Oval 23"/>
          <p:cNvSpPr>
            <a:spLocks noChangeArrowheads="1"/>
          </p:cNvSpPr>
          <p:nvPr/>
        </p:nvSpPr>
        <p:spPr bwMode="auto">
          <a:xfrm>
            <a:off x="7929563" y="3095625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000">
              <a:cs typeface="Times New Roman" panose="02020603050405020304" pitchFamily="18" charset="0"/>
            </a:endParaRPr>
          </a:p>
        </p:txBody>
      </p:sp>
      <p:sp>
        <p:nvSpPr>
          <p:cNvPr id="158744" name="Text Box 24"/>
          <p:cNvSpPr txBox="1">
            <a:spLocks noChangeArrowheads="1"/>
          </p:cNvSpPr>
          <p:nvPr/>
        </p:nvSpPr>
        <p:spPr bwMode="auto">
          <a:xfrm>
            <a:off x="7339013" y="3043239"/>
            <a:ext cx="990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 b="1">
                <a:solidFill>
                  <a:srgbClr val="CC0000"/>
                </a:solidFill>
                <a:cs typeface="Times New Roman" panose="02020603050405020304" pitchFamily="18" charset="0"/>
              </a:rPr>
              <a:t>NGHỆ AN</a:t>
            </a:r>
          </a:p>
        </p:txBody>
      </p:sp>
      <p:sp>
        <p:nvSpPr>
          <p:cNvPr id="158745" name="Freeform 25"/>
          <p:cNvSpPr>
            <a:spLocks/>
          </p:cNvSpPr>
          <p:nvPr/>
        </p:nvSpPr>
        <p:spPr bwMode="auto">
          <a:xfrm>
            <a:off x="8072438" y="3214688"/>
            <a:ext cx="157162" cy="214312"/>
          </a:xfrm>
          <a:custGeom>
            <a:avLst/>
            <a:gdLst>
              <a:gd name="T0" fmla="*/ 0 w 148"/>
              <a:gd name="T1" fmla="*/ 0 h 188"/>
              <a:gd name="T2" fmla="*/ 2147483646 w 148"/>
              <a:gd name="T3" fmla="*/ 2147483646 h 188"/>
              <a:gd name="T4" fmla="*/ 2147483646 w 148"/>
              <a:gd name="T5" fmla="*/ 2147483646 h 188"/>
              <a:gd name="T6" fmla="*/ 2147483646 w 148"/>
              <a:gd name="T7" fmla="*/ 2147483646 h 188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188"/>
              <a:gd name="T14" fmla="*/ 148 w 148"/>
              <a:gd name="T15" fmla="*/ 188 h 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188">
                <a:moveTo>
                  <a:pt x="0" y="0"/>
                </a:moveTo>
                <a:cubicBezTo>
                  <a:pt x="5" y="18"/>
                  <a:pt x="2" y="40"/>
                  <a:pt x="14" y="54"/>
                </a:cubicBezTo>
                <a:cubicBezTo>
                  <a:pt x="35" y="78"/>
                  <a:pt x="94" y="107"/>
                  <a:pt x="94" y="107"/>
                </a:cubicBezTo>
                <a:cubicBezTo>
                  <a:pt x="112" y="134"/>
                  <a:pt x="148" y="188"/>
                  <a:pt x="148" y="188"/>
                </a:cubicBezTo>
              </a:path>
            </a:pathLst>
          </a:custGeom>
          <a:solidFill>
            <a:srgbClr val="0000FF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46" name="Text Box 26"/>
          <p:cNvSpPr txBox="1">
            <a:spLocks noChangeArrowheads="1"/>
          </p:cNvSpPr>
          <p:nvPr/>
        </p:nvSpPr>
        <p:spPr bwMode="auto">
          <a:xfrm>
            <a:off x="1524000" y="3505200"/>
            <a:ext cx="5257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cs typeface="Times New Roman" panose="02020603050405020304" pitchFamily="18" charset="0"/>
              </a:rPr>
              <a:t>Câu 4: Huế - Đà Nẵng</a:t>
            </a:r>
          </a:p>
        </p:txBody>
      </p:sp>
      <p:sp>
        <p:nvSpPr>
          <p:cNvPr id="158747" name="Oval 27"/>
          <p:cNvSpPr>
            <a:spLocks noChangeArrowheads="1"/>
          </p:cNvSpPr>
          <p:nvPr/>
        </p:nvSpPr>
        <p:spPr bwMode="auto">
          <a:xfrm>
            <a:off x="81534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000">
              <a:cs typeface="Times New Roman" panose="02020603050405020304" pitchFamily="18" charset="0"/>
            </a:endParaRPr>
          </a:p>
        </p:txBody>
      </p:sp>
      <p:sp>
        <p:nvSpPr>
          <p:cNvPr id="158748" name="Oval 28"/>
          <p:cNvSpPr>
            <a:spLocks noChangeArrowheads="1"/>
          </p:cNvSpPr>
          <p:nvPr/>
        </p:nvSpPr>
        <p:spPr bwMode="auto">
          <a:xfrm>
            <a:off x="8586788" y="38576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000">
              <a:cs typeface="Times New Roman" panose="02020603050405020304" pitchFamily="18" charset="0"/>
            </a:endParaRPr>
          </a:p>
        </p:txBody>
      </p:sp>
      <p:sp>
        <p:nvSpPr>
          <p:cNvPr id="158749" name="Oval 29"/>
          <p:cNvSpPr>
            <a:spLocks noChangeArrowheads="1"/>
          </p:cNvSpPr>
          <p:nvPr/>
        </p:nvSpPr>
        <p:spPr bwMode="auto">
          <a:xfrm>
            <a:off x="8034338" y="2362200"/>
            <a:ext cx="152400" cy="1524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000">
              <a:cs typeface="Times New Roman" panose="02020603050405020304" pitchFamily="18" charset="0"/>
            </a:endParaRPr>
          </a:p>
        </p:txBody>
      </p:sp>
      <p:sp>
        <p:nvSpPr>
          <p:cNvPr id="158750" name="Text Box 30"/>
          <p:cNvSpPr txBox="1">
            <a:spLocks noChangeArrowheads="1"/>
          </p:cNvSpPr>
          <p:nvPr/>
        </p:nvSpPr>
        <p:spPr bwMode="auto">
          <a:xfrm>
            <a:off x="8667750" y="3705225"/>
            <a:ext cx="1371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 b="1">
                <a:solidFill>
                  <a:srgbClr val="0000FF"/>
                </a:solidFill>
                <a:cs typeface="Times New Roman" panose="02020603050405020304" pitchFamily="18" charset="0"/>
              </a:rPr>
              <a:t>HUẾ</a:t>
            </a:r>
          </a:p>
        </p:txBody>
      </p:sp>
      <p:sp>
        <p:nvSpPr>
          <p:cNvPr id="158751" name="Oval 31"/>
          <p:cNvSpPr>
            <a:spLocks noChangeArrowheads="1"/>
          </p:cNvSpPr>
          <p:nvPr/>
        </p:nvSpPr>
        <p:spPr bwMode="auto">
          <a:xfrm>
            <a:off x="8824913" y="40386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000">
              <a:cs typeface="Times New Roman" panose="02020603050405020304" pitchFamily="18" charset="0"/>
            </a:endParaRPr>
          </a:p>
        </p:txBody>
      </p:sp>
      <p:sp>
        <p:nvSpPr>
          <p:cNvPr id="158752" name="Text Box 32"/>
          <p:cNvSpPr txBox="1">
            <a:spLocks noChangeArrowheads="1"/>
          </p:cNvSpPr>
          <p:nvPr/>
        </p:nvSpPr>
        <p:spPr bwMode="auto">
          <a:xfrm>
            <a:off x="8915400" y="4067175"/>
            <a:ext cx="914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 b="1">
                <a:solidFill>
                  <a:srgbClr val="0000FF"/>
                </a:solidFill>
                <a:cs typeface="Times New Roman" panose="02020603050405020304" pitchFamily="18" charset="0"/>
              </a:rPr>
              <a:t>ĐÀ NẴNG</a:t>
            </a:r>
          </a:p>
        </p:txBody>
      </p:sp>
      <p:sp>
        <p:nvSpPr>
          <p:cNvPr id="158753" name="Text Box 33"/>
          <p:cNvSpPr txBox="1">
            <a:spLocks noChangeArrowheads="1"/>
          </p:cNvSpPr>
          <p:nvPr/>
        </p:nvSpPr>
        <p:spPr bwMode="auto">
          <a:xfrm>
            <a:off x="1524000" y="4267200"/>
            <a:ext cx="5334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cs typeface="Times New Roman" panose="02020603050405020304" pitchFamily="18" charset="0"/>
              </a:rPr>
              <a:t>Câu 5: TP.Hồ Chí Minh - Đồng Nai</a:t>
            </a:r>
          </a:p>
        </p:txBody>
      </p:sp>
      <p:sp>
        <p:nvSpPr>
          <p:cNvPr id="158755" name="Oval 35"/>
          <p:cNvSpPr>
            <a:spLocks noChangeArrowheads="1"/>
          </p:cNvSpPr>
          <p:nvPr/>
        </p:nvSpPr>
        <p:spPr bwMode="auto">
          <a:xfrm>
            <a:off x="8305800" y="579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000">
              <a:cs typeface="Times New Roman" panose="02020603050405020304" pitchFamily="18" charset="0"/>
            </a:endParaRPr>
          </a:p>
        </p:txBody>
      </p:sp>
      <p:sp>
        <p:nvSpPr>
          <p:cNvPr id="158756" name="Text Box 36"/>
          <p:cNvSpPr txBox="1">
            <a:spLocks noChangeArrowheads="1"/>
          </p:cNvSpPr>
          <p:nvPr/>
        </p:nvSpPr>
        <p:spPr bwMode="auto">
          <a:xfrm>
            <a:off x="8477250" y="5795964"/>
            <a:ext cx="1981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 b="1">
                <a:solidFill>
                  <a:srgbClr val="0000FF"/>
                </a:solidFill>
                <a:cs typeface="Times New Roman" panose="02020603050405020304" pitchFamily="18" charset="0"/>
              </a:rPr>
              <a:t>TP HHÒ CHÍ MINH</a:t>
            </a:r>
          </a:p>
        </p:txBody>
      </p:sp>
      <p:sp>
        <p:nvSpPr>
          <p:cNvPr id="158757" name="Oval 37"/>
          <p:cNvSpPr>
            <a:spLocks noChangeArrowheads="1"/>
          </p:cNvSpPr>
          <p:nvPr/>
        </p:nvSpPr>
        <p:spPr bwMode="auto">
          <a:xfrm>
            <a:off x="8505825" y="5572125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000">
              <a:cs typeface="Times New Roman" panose="02020603050405020304" pitchFamily="18" charset="0"/>
            </a:endParaRPr>
          </a:p>
        </p:txBody>
      </p:sp>
      <p:sp>
        <p:nvSpPr>
          <p:cNvPr id="158758" name="Text Box 38"/>
          <p:cNvSpPr txBox="1">
            <a:spLocks noChangeArrowheads="1"/>
          </p:cNvSpPr>
          <p:nvPr/>
        </p:nvSpPr>
        <p:spPr bwMode="auto">
          <a:xfrm>
            <a:off x="8624888" y="5562600"/>
            <a:ext cx="1295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 b="1">
                <a:solidFill>
                  <a:srgbClr val="0000FF"/>
                </a:solidFill>
                <a:cs typeface="Times New Roman" panose="02020603050405020304" pitchFamily="18" charset="0"/>
              </a:rPr>
              <a:t>ĐÔNG NAI</a:t>
            </a:r>
          </a:p>
        </p:txBody>
      </p:sp>
      <p:sp>
        <p:nvSpPr>
          <p:cNvPr id="158759" name="Text Box 39"/>
          <p:cNvSpPr txBox="1">
            <a:spLocks noChangeArrowheads="1"/>
          </p:cNvSpPr>
          <p:nvPr/>
        </p:nvSpPr>
        <p:spPr bwMode="auto">
          <a:xfrm>
            <a:off x="1524000" y="5486400"/>
            <a:ext cx="5410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cs typeface="Times New Roman" panose="02020603050405020304" pitchFamily="18" charset="0"/>
              </a:rPr>
              <a:t>Câu 6: Long An - Tiền giang - Đồng Tháp Mười</a:t>
            </a:r>
          </a:p>
        </p:txBody>
      </p:sp>
      <p:sp>
        <p:nvSpPr>
          <p:cNvPr id="158760" name="Oval 40"/>
          <p:cNvSpPr>
            <a:spLocks noChangeArrowheads="1"/>
          </p:cNvSpPr>
          <p:nvPr/>
        </p:nvSpPr>
        <p:spPr bwMode="auto">
          <a:xfrm>
            <a:off x="8034338" y="5919788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000">
              <a:cs typeface="Times New Roman" panose="02020603050405020304" pitchFamily="18" charset="0"/>
            </a:endParaRPr>
          </a:p>
        </p:txBody>
      </p:sp>
      <p:sp>
        <p:nvSpPr>
          <p:cNvPr id="158761" name="Text Box 41"/>
          <p:cNvSpPr txBox="1">
            <a:spLocks noChangeArrowheads="1"/>
          </p:cNvSpPr>
          <p:nvPr/>
        </p:nvSpPr>
        <p:spPr bwMode="auto">
          <a:xfrm>
            <a:off x="8001000" y="6019800"/>
            <a:ext cx="2057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 b="1">
                <a:solidFill>
                  <a:srgbClr val="0000FF"/>
                </a:solidFill>
                <a:cs typeface="Times New Roman" panose="02020603050405020304" pitchFamily="18" charset="0"/>
              </a:rPr>
              <a:t>ĐÔNG THÁP MƯỜI</a:t>
            </a:r>
          </a:p>
        </p:txBody>
      </p:sp>
    </p:spTree>
    <p:extLst>
      <p:ext uri="{BB962C8B-B14F-4D97-AF65-F5344CB8AC3E}">
        <p14:creationId xmlns:p14="http://schemas.microsoft.com/office/powerpoint/2010/main" val="376230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8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58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587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15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8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15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5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1000"/>
                                        <p:tgtEl>
                                          <p:spTgt spid="15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1000"/>
                                        <p:tgtEl>
                                          <p:spTgt spid="15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15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3" dur="1000"/>
                                        <p:tgtEl>
                                          <p:spTgt spid="15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58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58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80"/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80"/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80"/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0" grpId="0" animBg="1"/>
      <p:bldP spid="158734" grpId="0"/>
      <p:bldP spid="158735" grpId="0" animBg="1"/>
      <p:bldP spid="158736" grpId="0"/>
      <p:bldP spid="158737" grpId="0"/>
      <p:bldP spid="158740" grpId="0"/>
      <p:bldP spid="158743" grpId="0" animBg="1"/>
      <p:bldP spid="158744" grpId="0"/>
      <p:bldP spid="158747" grpId="0" animBg="1"/>
      <p:bldP spid="158748" grpId="0" animBg="1"/>
      <p:bldP spid="158749" grpId="0" animBg="1"/>
      <p:bldP spid="158749" grpId="1" animBg="1"/>
      <p:bldP spid="158750" grpId="0"/>
      <p:bldP spid="158751" grpId="0" animBg="1"/>
      <p:bldP spid="158752" grpId="0"/>
      <p:bldP spid="158755" grpId="0" animBg="1"/>
      <p:bldP spid="158756" grpId="0"/>
      <p:bldP spid="158757" grpId="0" animBg="1"/>
      <p:bldP spid="158758" grpId="0"/>
      <p:bldP spid="158760" grpId="0" animBg="1"/>
      <p:bldP spid="1587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563688" y="1676400"/>
            <a:ext cx="91106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</a:rPr>
              <a:t>-</a:t>
            </a:r>
            <a:r>
              <a:rPr lang="en-US" altLang="en-US" sz="2600" b="1">
                <a:solidFill>
                  <a:srgbClr val="FF0000"/>
                </a:solidFill>
              </a:rPr>
              <a:t>Lạng Sơn: </a:t>
            </a:r>
            <a:r>
              <a:rPr lang="en-US" altLang="en-US" sz="2600" b="1">
                <a:solidFill>
                  <a:srgbClr val="0000FF"/>
                </a:solidFill>
              </a:rPr>
              <a:t>phố Kì Lừa, nàng Tô Thị, chùa Tam Thanh.</a:t>
            </a:r>
          </a:p>
        </p:txBody>
      </p:sp>
      <p:sp>
        <p:nvSpPr>
          <p:cNvPr id="49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527175" y="2265363"/>
            <a:ext cx="9124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</a:rPr>
              <a:t>-</a:t>
            </a:r>
            <a:r>
              <a:rPr lang="en-US" altLang="en-US" sz="2600" b="1">
                <a:solidFill>
                  <a:srgbClr val="FF0000"/>
                </a:solidFill>
              </a:rPr>
              <a:t>Hà Nội: </a:t>
            </a:r>
            <a:r>
              <a:rPr lang="en-US" altLang="en-US" sz="2600" b="1">
                <a:solidFill>
                  <a:srgbClr val="0000FF"/>
                </a:solidFill>
              </a:rPr>
              <a:t>chuông Trấn Vũ,gà Thọ Xương, Yên Thái, Tây Hồ.</a:t>
            </a:r>
          </a:p>
        </p:txBody>
      </p:sp>
      <p:sp>
        <p:nvSpPr>
          <p:cNvPr id="50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565276" y="2819400"/>
            <a:ext cx="91344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</a:rPr>
              <a:t>-</a:t>
            </a:r>
            <a:r>
              <a:rPr lang="en-US" altLang="en-US" sz="2600" b="1">
                <a:solidFill>
                  <a:srgbClr val="FF0000"/>
                </a:solidFill>
              </a:rPr>
              <a:t>Nghệ An</a:t>
            </a:r>
            <a:r>
              <a:rPr lang="en-US" altLang="en-US" sz="2600" b="1">
                <a:solidFill>
                  <a:srgbClr val="0000FF"/>
                </a:solidFill>
              </a:rPr>
              <a:t>: đường quanh quanh, non xanh nước biếc,…</a:t>
            </a:r>
          </a:p>
        </p:txBody>
      </p:sp>
      <p:sp>
        <p:nvSpPr>
          <p:cNvPr id="51" name="Text 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565275" y="3429000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</a:rPr>
              <a:t>-</a:t>
            </a:r>
            <a:r>
              <a:rPr lang="en-US" altLang="en-US" sz="2600" b="1">
                <a:solidFill>
                  <a:srgbClr val="FF0000"/>
                </a:solidFill>
              </a:rPr>
              <a:t>Huế – Đà Nẵng</a:t>
            </a:r>
            <a:r>
              <a:rPr lang="en-US" altLang="en-US" sz="2600" b="1">
                <a:solidFill>
                  <a:srgbClr val="0000FF"/>
                </a:solidFill>
              </a:rPr>
              <a:t>: Hải Vân bát ngát, Hòn Hồng, Vịnh Hàn.</a:t>
            </a:r>
          </a:p>
        </p:txBody>
      </p:sp>
      <p:sp>
        <p:nvSpPr>
          <p:cNvPr id="52" name="Text 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546225" y="4038600"/>
            <a:ext cx="9124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</a:rPr>
              <a:t>- </a:t>
            </a:r>
            <a:r>
              <a:rPr lang="en-US" altLang="en-US" sz="2600" b="1">
                <a:solidFill>
                  <a:srgbClr val="FF0000"/>
                </a:solidFill>
              </a:rPr>
              <a:t>TP Hồ Chí Minh - Đồng Nai</a:t>
            </a:r>
            <a:r>
              <a:rPr lang="en-US" altLang="en-US" sz="2600" b="1">
                <a:solidFill>
                  <a:srgbClr val="0000FF"/>
                </a:solidFill>
              </a:rPr>
              <a:t>: Nhà Bè, Gia Định, Đồng Nai.</a:t>
            </a:r>
          </a:p>
        </p:txBody>
      </p:sp>
      <p:sp>
        <p:nvSpPr>
          <p:cNvPr id="53" name="Text 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527175" y="4648200"/>
            <a:ext cx="91392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</a:rPr>
              <a:t>- </a:t>
            </a:r>
            <a:r>
              <a:rPr lang="en-US" altLang="en-US" sz="2600" b="1">
                <a:solidFill>
                  <a:srgbClr val="FF0000"/>
                </a:solidFill>
              </a:rPr>
              <a:t>Đồng Tháp Mười</a:t>
            </a:r>
            <a:r>
              <a:rPr lang="en-US" altLang="en-US" sz="2600" b="1">
                <a:solidFill>
                  <a:srgbClr val="0000FF"/>
                </a:solidFill>
              </a:rPr>
              <a:t>: thẳng cánh cò bay, lóng lánh cá tôm.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758950" y="762000"/>
            <a:ext cx="8077200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u="sng" dirty="0" err="1"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cs typeface="Times New Roman" panose="02020603050405020304" pitchFamily="18" charset="0"/>
              </a:rPr>
              <a:t> 2 </a:t>
            </a:r>
            <a:r>
              <a:rPr lang="en-US" altLang="en-US" sz="3200" b="1" dirty="0"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vùng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cảnh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49942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636</Words>
  <Application>Microsoft Office PowerPoint</Application>
  <PresentationFormat>Widescreen</PresentationFormat>
  <Paragraphs>85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MS PGothic</vt:lpstr>
      <vt:lpstr>Arial</vt:lpstr>
      <vt:lpstr>Calibri</vt:lpstr>
      <vt:lpstr>Calibri Light</vt:lpstr>
      <vt:lpstr>HP001 4 hàng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Thứ năm, ngày 9  tháng 12 năm 2021          </vt:lpstr>
      <vt:lpstr>PowerPoint Presentation</vt:lpstr>
      <vt:lpstr>PowerPoint Presentation</vt:lpstr>
      <vt:lpstr>PowerPoint Presentation</vt:lpstr>
      <vt:lpstr>PowerPoint Presentation</vt:lpstr>
      <vt:lpstr>         Thành phố Lạng Sơn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Cảng Nhà Bè</vt:lpstr>
      <vt:lpstr> Đồng Nai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23</cp:revision>
  <dcterms:created xsi:type="dcterms:W3CDTF">2021-11-22T09:15:43Z</dcterms:created>
  <dcterms:modified xsi:type="dcterms:W3CDTF">2021-12-04T14:15:19Z</dcterms:modified>
</cp:coreProperties>
</file>